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2"/>
  </p:notesMasterIdLst>
  <p:handoutMasterIdLst>
    <p:handoutMasterId r:id="rId23"/>
  </p:handoutMasterIdLst>
  <p:sldIdLst>
    <p:sldId id="270" r:id="rId5"/>
    <p:sldId id="257" r:id="rId6"/>
    <p:sldId id="275" r:id="rId7"/>
    <p:sldId id="265" r:id="rId8"/>
    <p:sldId id="277" r:id="rId9"/>
    <p:sldId id="272" r:id="rId10"/>
    <p:sldId id="273" r:id="rId11"/>
    <p:sldId id="285" r:id="rId12"/>
    <p:sldId id="287" r:id="rId13"/>
    <p:sldId id="286" r:id="rId14"/>
    <p:sldId id="266" r:id="rId15"/>
    <p:sldId id="288" r:id="rId16"/>
    <p:sldId id="290" r:id="rId17"/>
    <p:sldId id="289" r:id="rId18"/>
    <p:sldId id="291" r:id="rId19"/>
    <p:sldId id="292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C22248-2E4C-4712-99FD-3B12540988ED}" v="111" dt="2022-07-12T07:00:52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giải quyết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50320-DBE7-3A90-81C0-BB76C4653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51" b="-3547"/>
          <a:stretch/>
        </p:blipFill>
        <p:spPr>
          <a:xfrm>
            <a:off x="2980422" y="2405848"/>
            <a:ext cx="6163578" cy="4041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A09C4-B9E0-F3FB-1AE5-3BB676A7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4" y="810137"/>
            <a:ext cx="6439799" cy="1595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Video demo 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2022-07-10 21-14-40">
            <a:hlinkClick r:id="" action="ppaction://media"/>
            <a:extLst>
              <a:ext uri="{FF2B5EF4-FFF2-40B4-BE49-F238E27FC236}">
                <a16:creationId xmlns:a16="http://schemas.microsoft.com/office/drawing/2014/main" id="{EC304EA2-9607-25A7-C143-D91AAF74E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430" y="1006478"/>
            <a:ext cx="8385140" cy="514350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Khởi tạo các giá trị ban đầu – vẽ trạng thái t=0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6D50A3-CCED-40B4-CC48-EE2EE35E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06" y="951263"/>
            <a:ext cx="4860641" cy="503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Tạo cột sóng và ma trận tính toán 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E0656-2544-AB6D-A2FD-184BF4FE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78" y="871367"/>
            <a:ext cx="6524802" cy="50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Vòng lặp 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0102A-8D0B-6079-AE77-49868815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4" y="835428"/>
            <a:ext cx="2235132" cy="4919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59820-38CE-6ED3-42B8-6DC0BC322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223" y="1229957"/>
            <a:ext cx="614448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Bước 1 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59AB7-4E4B-C81E-AEF5-EB7C1F3D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943"/>
            <a:ext cx="6085824" cy="4439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B78D7B-66A5-D7D9-5610-7C3CA8AE2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132" y="4304669"/>
            <a:ext cx="4674502" cy="17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Bước 2  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2CDE4-9609-8D9D-E30C-F210F9A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3" y="654639"/>
            <a:ext cx="3442225" cy="16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3588D-4E5C-BB75-3F76-D0D11247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" y="741590"/>
            <a:ext cx="7430537" cy="2924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07369A-72B6-73D9-5B79-4E51E4F8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714" y="3877411"/>
            <a:ext cx="6376791" cy="19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-599042" y="2553600"/>
            <a:ext cx="9103849" cy="1289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857250" marR="488950" indent="-228600" algn="ctr">
              <a:lnSpc>
                <a:spcPct val="133000"/>
              </a:lnSpc>
              <a:spcAft>
                <a:spcPts val="0"/>
              </a:spcAft>
            </a:pPr>
            <a:r>
              <a:rPr lang="vi-VN" sz="4000" b="1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SHALLOW WATER EQUATION</a:t>
            </a:r>
            <a:endParaRPr lang="vi-VN" sz="4000" b="1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559136" cy="10221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endParaRPr lang="en-US" sz="35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B36C993-9D21-A548-D763-C781CD50C8B4}"/>
              </a:ext>
            </a:extLst>
          </p:cNvPr>
          <p:cNvSpPr txBox="1">
            <a:spLocks/>
          </p:cNvSpPr>
          <p:nvPr/>
        </p:nvSpPr>
        <p:spPr>
          <a:xfrm>
            <a:off x="239698" y="2038478"/>
            <a:ext cx="7559136" cy="10221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500" b="0">
                <a:latin typeface="Times New Roman" panose="02020603050405020304" pitchFamily="18" charset="0"/>
                <a:cs typeface="Times New Roman" panose="02020603050405020304" pitchFamily="18" charset="0"/>
              </a:rPr>
              <a:t>IT 4110 – Tính toán khoa học</a:t>
            </a:r>
          </a:p>
          <a:p>
            <a:endParaRPr lang="en-US" sz="35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Mở đầu </a:t>
            </a:r>
          </a:p>
        </p:txBody>
      </p:sp>
      <p:pic>
        <p:nvPicPr>
          <p:cNvPr id="5" name="Shallow Water Equations">
            <a:hlinkClick r:id="" action="ppaction://media"/>
            <a:extLst>
              <a:ext uri="{FF2B5EF4-FFF2-40B4-BE49-F238E27FC236}">
                <a16:creationId xmlns:a16="http://schemas.microsoft.com/office/drawing/2014/main" id="{8092101B-AD66-1BF7-479B-34E2A5ED048C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825" y="1095375"/>
            <a:ext cx="8674100" cy="4910138"/>
          </a:xfrm>
        </p:spPr>
      </p:pic>
    </p:spTree>
    <p:extLst>
      <p:ext uri="{BB962C8B-B14F-4D97-AF65-F5344CB8AC3E}">
        <p14:creationId xmlns:p14="http://schemas.microsoft.com/office/powerpoint/2010/main" val="133968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Khái</a:t>
            </a:r>
            <a:r>
              <a:rPr lang="en-US"/>
              <a:t> </a:t>
            </a:r>
            <a:r>
              <a:rPr lang="en-US" err="1"/>
              <a:t>niệm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nước</a:t>
            </a:r>
            <a:r>
              <a:rPr lang="en-US"/>
              <a:t> </a:t>
            </a:r>
            <a:r>
              <a:rPr lang="en-US" err="1"/>
              <a:t>nông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683" y="899542"/>
            <a:ext cx="8674100" cy="530339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Phương trình nước nông là một tập hợp của phương trình vi phân riêng hypebol hoặc Parabol</a:t>
            </a:r>
          </a:p>
          <a:p>
            <a:pPr marL="406400" marR="352425">
              <a:lnSpc>
                <a:spcPct val="133000"/>
              </a:lnSpc>
              <a:spcBef>
                <a:spcPts val="1165"/>
              </a:spcBef>
              <a:spcAft>
                <a:spcPts val="0"/>
              </a:spcAft>
            </a:pP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Nhiều hiện tượng trong tự nhiên (sóng trong bồn tắm, sóng </a:t>
            </a:r>
            <a:r>
              <a:rPr lang="vi-VN" spc="-9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ở </a:t>
            </a: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mặt hồ, trong khí quyển, sóng thần,...) có thể được mô </a:t>
            </a:r>
            <a:r>
              <a:rPr lang="vi-VN" spc="-25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hình </a:t>
            </a: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hóa dưới dạng các phương trình nước nông (shallow water equations - SWEs).</a:t>
            </a:r>
          </a:p>
          <a:p>
            <a:pPr marL="406400" marR="352425">
              <a:lnSpc>
                <a:spcPct val="133000"/>
              </a:lnSpc>
              <a:spcBef>
                <a:spcPts val="1165"/>
              </a:spcBef>
              <a:spcAft>
                <a:spcPts val="0"/>
              </a:spcAft>
            </a:pP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Giả thiết ban </a:t>
            </a:r>
            <a:r>
              <a:rPr lang="vi-VN" spc="-2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đầu </a:t>
            </a: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là độ sâu của chất lỏng nhỏ hơn rất nhiều lần so với chiều </a:t>
            </a:r>
            <a:r>
              <a:rPr lang="vi-VN" spc="-2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dài </a:t>
            </a:r>
            <a:r>
              <a:rPr lang="vi-VN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sóng của nhiễu động.</a:t>
            </a:r>
            <a:endParaRPr lang="vi-VN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toán cần giải quyết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683" y="1219200"/>
            <a:ext cx="8674100" cy="4983735"/>
          </a:xfrm>
        </p:spPr>
        <p:txBody>
          <a:bodyPr/>
          <a:lstStyle/>
          <a:p>
            <a:r>
              <a:rPr lang="en-US" sz="400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Mô phỏng 1 và 2 cột sóng nước nông.</a:t>
            </a:r>
          </a:p>
          <a:p>
            <a:r>
              <a:rPr lang="en-US" sz="400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Các biên nhỏ hơn độ dài sóng lan tỏa.</a:t>
            </a:r>
          </a:p>
          <a:p>
            <a:r>
              <a:rPr lang="en-US" sz="4000">
                <a:effectLst/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Độ sâu của nước nhỏ hơn nhiều so với chiều dài song.</a:t>
            </a:r>
            <a:endParaRPr lang="vi-VN" sz="4000">
              <a:effectLst/>
              <a:latin typeface="Times New Roman" panose="020206030504050203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1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509E1-1FBA-727E-F9B5-0A7FF4B4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6E23-A036-F790-6BF9-A9FB0DDB1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2167429"/>
          </a:xfrm>
        </p:spPr>
        <p:txBody>
          <a:bodyPr/>
          <a:lstStyle/>
          <a:p>
            <a:r>
              <a:rPr lang="vi-VN" sz="2000">
                <a:latin typeface="+mj-lt"/>
              </a:rPr>
              <a:t>Phương trình nước nông được phát sinh từ nguyên lí bảo toàn năng lượng và động lượng, bỏ qua các yếu tố ngoại lực </a:t>
            </a:r>
          </a:p>
          <a:p>
            <a:r>
              <a:rPr lang="vi-VN" sz="2000">
                <a:latin typeface="+mj-lt"/>
              </a:rPr>
              <a:t>Phương trình nước nông có một hệ phương trình đạo hàm riêng như sau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7F07D-2161-95AC-3625-19341899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Điều kiện – Nguyên lí và Bản chất của PTNN</a:t>
            </a:r>
          </a:p>
        </p:txBody>
      </p:sp>
      <p:pic>
        <p:nvPicPr>
          <p:cNvPr id="6" name="image2.png">
            <a:extLst>
              <a:ext uri="{FF2B5EF4-FFF2-40B4-BE49-F238E27FC236}">
                <a16:creationId xmlns:a16="http://schemas.microsoft.com/office/drawing/2014/main" id="{146241FB-BCF6-298A-9537-78C740161A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342677" y="1525543"/>
            <a:ext cx="4506605" cy="20256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F5B1BAE-12F0-E14A-BE1F-4D9B20529486}"/>
              </a:ext>
            </a:extLst>
          </p:cNvPr>
          <p:cNvGrpSpPr/>
          <p:nvPr/>
        </p:nvGrpSpPr>
        <p:grpSpPr>
          <a:xfrm>
            <a:off x="374292" y="3794345"/>
            <a:ext cx="8664716" cy="2375833"/>
            <a:chOff x="374292" y="3794345"/>
            <a:chExt cx="8664716" cy="23758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F6368E-857C-7AD3-9835-0F3B28AB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3945" y="3794345"/>
              <a:ext cx="4795063" cy="12222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0E772B-2FAA-AC2C-92FD-F37BADB7A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292" y="4002749"/>
              <a:ext cx="3968386" cy="216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43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C40CE-7241-65ED-DD34-264DB227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E0460C-26D9-98AB-C153-FA248FDD5E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464898" y="1102089"/>
            <a:ext cx="5286704" cy="2388654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6EA080D-04F9-72B4-5E93-5BBF0D2126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1144702"/>
            <a:ext cx="4228479" cy="456859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59F25AA-AD37-9E26-0EB7-44ADD8E3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Rút gọn Phương trình nước nông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DBD05B-39F4-B401-F713-A668E7D591C2}"/>
              </a:ext>
            </a:extLst>
          </p:cNvPr>
          <p:cNvGrpSpPr/>
          <p:nvPr/>
        </p:nvGrpSpPr>
        <p:grpSpPr>
          <a:xfrm>
            <a:off x="190689" y="3318900"/>
            <a:ext cx="5032372" cy="2941409"/>
            <a:chOff x="190689" y="3318900"/>
            <a:chExt cx="5032372" cy="29414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3E45BB-70BE-4A81-4FC3-C652680F9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689" y="3318900"/>
              <a:ext cx="3975531" cy="19189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3B0AA5-BC84-3AA6-CF09-16872E8F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959" y="5154798"/>
              <a:ext cx="4377102" cy="1105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giải quyết 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D5938-13CE-591E-90C9-BCBB95121F88}"/>
              </a:ext>
            </a:extLst>
          </p:cNvPr>
          <p:cNvSpPr txBox="1"/>
          <p:nvPr/>
        </p:nvSpPr>
        <p:spPr>
          <a:xfrm>
            <a:off x="142042" y="1519913"/>
            <a:ext cx="86738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Trong  đó U là ma trận  dịch chuyển chiều cao 2 chiều, được sử dụng để vẽ đồ thị. F(U) là   một ma trận 2 chiều lưu trữ vận tốc của mỗi điểm theo phương x (có thể dương hoặc âm). G(U) là ma trận 2 chiều của vận tốc theo phương y.</a:t>
            </a:r>
            <a:endParaRPr lang="vi-VN" sz="1400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r>
              <a:rPr lang="vi-VN" sz="180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 </a:t>
            </a:r>
            <a:endParaRPr lang="vi-VN" sz="1400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r>
              <a:rPr lang="vi-VN" sz="180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Trong bài toán này ta sử dụng  phương pháp Lax-Wendroff. Chia công thức thành 2 giai đoạn tính, dùng kết quả giai đoạn 1 làm đầu vào giai đoạn 2.</a:t>
            </a:r>
            <a:endParaRPr lang="vi-VN" sz="1400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r>
              <a:rPr lang="vi-VN" sz="1800"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Tổng quát: Nếu 1 hàm có dạng:</a:t>
            </a:r>
            <a:endParaRPr lang="vi-VN" sz="1400"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21D72-259F-212B-4AE6-FE41D0B5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22" y="672313"/>
            <a:ext cx="2801115" cy="84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3EA42-54E2-1111-3AFE-B60536DB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" y="3755385"/>
            <a:ext cx="2124371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A44170-5A55-7425-BC5A-1AC7FE309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646" y="3755385"/>
            <a:ext cx="4802820" cy="2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6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giải quyết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88C16-764C-1543-44BD-6B9562CD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014412"/>
            <a:ext cx="83534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3ABD5925FE6A41AAE02E9F18F454C6" ma:contentTypeVersion="14" ma:contentTypeDescription="Create a new document." ma:contentTypeScope="" ma:versionID="620c9a218275392a43bc158559e54041">
  <xsd:schema xmlns:xsd="http://www.w3.org/2001/XMLSchema" xmlns:xs="http://www.w3.org/2001/XMLSchema" xmlns:p="http://schemas.microsoft.com/office/2006/metadata/properties" xmlns:ns3="b1f3c163-4c80-44e0-bf27-e722edf82614" xmlns:ns4="8ab704ea-5686-4c6f-ac46-988122663ccb" targetNamespace="http://schemas.microsoft.com/office/2006/metadata/properties" ma:root="true" ma:fieldsID="82f05bbccd399252c20ab174c0233d57" ns3:_="" ns4:_="">
    <xsd:import namespace="b1f3c163-4c80-44e0-bf27-e722edf82614"/>
    <xsd:import namespace="8ab704ea-5686-4c6f-ac46-988122663c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f3c163-4c80-44e0-bf27-e722edf82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704ea-5686-4c6f-ac46-988122663cc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0BB481-5C29-43AB-B572-9AD423D478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286474-7D1C-4285-987A-ED64F017DD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f3c163-4c80-44e0-bf27-e722edf82614"/>
    <ds:schemaRef ds:uri="8ab704ea-5686-4c6f-ac46-988122663c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E0E868-7A42-4651-A190-CCE44D7B4997}">
  <ds:schemaRefs>
    <ds:schemaRef ds:uri="http://schemas.microsoft.com/office/2006/documentManagement/types"/>
    <ds:schemaRef ds:uri="b1f3c163-4c80-44e0-bf27-e722edf82614"/>
    <ds:schemaRef ds:uri="8ab704ea-5686-4c6f-ac46-988122663ccb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</TotalTime>
  <Words>374</Words>
  <Application>Microsoft Office PowerPoint</Application>
  <PresentationFormat>On-screen Show (4:3)</PresentationFormat>
  <Paragraphs>48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Courier New</vt:lpstr>
      <vt:lpstr>Lato</vt:lpstr>
      <vt:lpstr>Times New Roman</vt:lpstr>
      <vt:lpstr>Office Theme</vt:lpstr>
      <vt:lpstr>PowerPoint Presentation</vt:lpstr>
      <vt:lpstr>PowerPoint Presentation</vt:lpstr>
      <vt:lpstr>Mở đầu </vt:lpstr>
      <vt:lpstr>Khái niệm về Phương trình nước nông</vt:lpstr>
      <vt:lpstr>Bài toán cần giải quyết </vt:lpstr>
      <vt:lpstr>Điều kiện – Nguyên lí và Bản chất của PTNN</vt:lpstr>
      <vt:lpstr>Rút gọn Phương trình nước nông</vt:lpstr>
      <vt:lpstr>Hướng giải quyết </vt:lpstr>
      <vt:lpstr>Hướng giải quyết </vt:lpstr>
      <vt:lpstr>Hướng giải quyết </vt:lpstr>
      <vt:lpstr>Video demo </vt:lpstr>
      <vt:lpstr>Khởi tạo các giá trị ban đầu – vẽ trạng thái t=0</vt:lpstr>
      <vt:lpstr>Tạo cột sóng và ma trận tính toán </vt:lpstr>
      <vt:lpstr>Vòng lặp </vt:lpstr>
      <vt:lpstr>Bước 1 </vt:lpstr>
      <vt:lpstr>Bước 2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Hoang Minh Ngoc 20200440</cp:lastModifiedBy>
  <cp:revision>16</cp:revision>
  <dcterms:created xsi:type="dcterms:W3CDTF">2021-05-28T04:32:29Z</dcterms:created>
  <dcterms:modified xsi:type="dcterms:W3CDTF">2022-11-02T14:57:26Z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0x010100C53ABD5925FE6A41AAE02E9F18F454C6</vt:lpwstr>
  </property>
</Properties>
</file>